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7" r:id="rId4"/>
    <p:sldId id="260"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19E77-F316-49ED-8FD2-80D886CC09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D2031F-5908-43A5-9B91-CE3E767C9B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0B7495-CE37-4EDE-B724-EC83F78C3F28}"/>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5" name="Footer Placeholder 4">
            <a:extLst>
              <a:ext uri="{FF2B5EF4-FFF2-40B4-BE49-F238E27FC236}">
                <a16:creationId xmlns:a16="http://schemas.microsoft.com/office/drawing/2014/main" id="{961824CA-BF58-4159-80FA-2C1208C31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49310B-B058-43EB-BBD9-71B50CB8F8FE}"/>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1079492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7C0DB-CAE5-4712-9400-88DF300AAD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632706-C5EB-4E23-87FE-13C04A6DC3A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E04FF3-950F-4097-A548-F18998C8FC11}"/>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5" name="Footer Placeholder 4">
            <a:extLst>
              <a:ext uri="{FF2B5EF4-FFF2-40B4-BE49-F238E27FC236}">
                <a16:creationId xmlns:a16="http://schemas.microsoft.com/office/drawing/2014/main" id="{EDF4EFCB-3C72-445D-BB2C-822AA8516F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CF44-AFDF-4158-8D30-74D5EE9D845A}"/>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1064064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45E7A-D84E-499E-B7DC-94037DB247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32CF66-9DA3-435B-A501-F0C6D53D9E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51BEADE-CA0D-4E5C-9E03-961F67EA01B1}"/>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5" name="Footer Placeholder 4">
            <a:extLst>
              <a:ext uri="{FF2B5EF4-FFF2-40B4-BE49-F238E27FC236}">
                <a16:creationId xmlns:a16="http://schemas.microsoft.com/office/drawing/2014/main" id="{F8493F9A-6147-4746-BBAF-4A26BF9CFA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60A708-4CA3-4110-A5EC-0D0067C8DF6C}"/>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3046908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64B5E-7EC5-4880-9E64-10FCA08885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CE3474-6B0C-4BEA-97AE-4EE1762C838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CE2EEA-4713-448E-A8C2-4C7BC8F2844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C88DFB-4517-4EEE-ABBE-E19DA7367FC9}"/>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6" name="Footer Placeholder 5">
            <a:extLst>
              <a:ext uri="{FF2B5EF4-FFF2-40B4-BE49-F238E27FC236}">
                <a16:creationId xmlns:a16="http://schemas.microsoft.com/office/drawing/2014/main" id="{5BCFA554-D224-402F-86B4-B1FE3B9749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F2FB4B-8A00-4428-8C8D-AD03F1B832BF}"/>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733972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5D8AB-40CA-4439-8AA9-50D1582739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29AA80-7940-44ED-ACDE-CCA98167AD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5DFFF6D-C131-4288-8694-AF19A92F78C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57FD69-B173-4658-9F74-1817F992F3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5C2929F-4246-4947-9323-0E9593DD7E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3AB8B5-6303-4A40-9FAA-FF08160E5F18}"/>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8" name="Footer Placeholder 7">
            <a:extLst>
              <a:ext uri="{FF2B5EF4-FFF2-40B4-BE49-F238E27FC236}">
                <a16:creationId xmlns:a16="http://schemas.microsoft.com/office/drawing/2014/main" id="{EF37AFCC-341F-4A99-A4DC-BAEFAFD305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0AFB3C-69B6-4A16-882D-5926E68E6FE3}"/>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3848154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6F564-D24A-4EA7-A75A-EBF39C910B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C45E1F-5EE0-437E-887D-5A0A3B45DAE9}"/>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4" name="Footer Placeholder 3">
            <a:extLst>
              <a:ext uri="{FF2B5EF4-FFF2-40B4-BE49-F238E27FC236}">
                <a16:creationId xmlns:a16="http://schemas.microsoft.com/office/drawing/2014/main" id="{625931A2-63A6-45DC-B404-9375C90C29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97DA97-01EA-4376-B564-3DC8C31A1035}"/>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140256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817E2E-B728-43C1-887B-4564E44F018E}"/>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3" name="Footer Placeholder 2">
            <a:extLst>
              <a:ext uri="{FF2B5EF4-FFF2-40B4-BE49-F238E27FC236}">
                <a16:creationId xmlns:a16="http://schemas.microsoft.com/office/drawing/2014/main" id="{4C147DC8-F9B0-47A2-B2B0-EEFA21E6AF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9077A1-BFA2-4C57-B072-CB3A1B5DFDF9}"/>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2974392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D0771-C329-4860-93B9-9C856A7A70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4C0C40-7B76-43AF-8457-7040D33012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F40890-BB09-47C4-B220-050B298332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8720B6-A830-4F43-A2BD-81D17255F264}"/>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6" name="Footer Placeholder 5">
            <a:extLst>
              <a:ext uri="{FF2B5EF4-FFF2-40B4-BE49-F238E27FC236}">
                <a16:creationId xmlns:a16="http://schemas.microsoft.com/office/drawing/2014/main" id="{363F7EC4-B78E-4EC0-84FF-C0D580E47F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7D4DC4-3D7B-428A-BBE4-6E4FEA24FF90}"/>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3708317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93F4A-F25C-4509-9B4C-C71A1E75A5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9841D0-3BA3-470A-B399-6D6C1798B3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E9FDDE-6726-4B2D-971F-7F1D8A4DCB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3F124DF-950D-4325-BAF4-D29ACD8C3271}"/>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6" name="Footer Placeholder 5">
            <a:extLst>
              <a:ext uri="{FF2B5EF4-FFF2-40B4-BE49-F238E27FC236}">
                <a16:creationId xmlns:a16="http://schemas.microsoft.com/office/drawing/2014/main" id="{7F2B96B7-E0AF-47C1-AB48-672ADAE96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205FD8-4D3E-4AFB-A7F3-D041D24843B7}"/>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3593189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A7ADE-5355-43DC-ABB9-2302E80177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4D7C0C-BF22-4849-9CC3-7CF513E3515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E320E9-8044-4348-BD41-9D44B3F14198}"/>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5" name="Footer Placeholder 4">
            <a:extLst>
              <a:ext uri="{FF2B5EF4-FFF2-40B4-BE49-F238E27FC236}">
                <a16:creationId xmlns:a16="http://schemas.microsoft.com/office/drawing/2014/main" id="{DE5CFDBD-8B37-48BD-AFE4-49343F15E4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A37AFA-295D-4401-A2DB-DB3352ECD9C3}"/>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217645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3B1442-D66C-43DD-9373-34813DA922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0D5E4C-1DBE-4C11-A698-B7965B2B7AE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E0C709-1602-43D2-8B2B-C40F87B70A9F}"/>
              </a:ext>
            </a:extLst>
          </p:cNvPr>
          <p:cNvSpPr>
            <a:spLocks noGrp="1"/>
          </p:cNvSpPr>
          <p:nvPr>
            <p:ph type="dt" sz="half" idx="10"/>
          </p:nvPr>
        </p:nvSpPr>
        <p:spPr/>
        <p:txBody>
          <a:bodyPr/>
          <a:lstStyle/>
          <a:p>
            <a:fld id="{01A2EDE4-DD2B-4D84-8A17-FE36318DFC2A}" type="datetimeFigureOut">
              <a:rPr lang="en-US" smtClean="0"/>
              <a:t>8/3/2022</a:t>
            </a:fld>
            <a:endParaRPr lang="en-US"/>
          </a:p>
        </p:txBody>
      </p:sp>
      <p:sp>
        <p:nvSpPr>
          <p:cNvPr id="5" name="Footer Placeholder 4">
            <a:extLst>
              <a:ext uri="{FF2B5EF4-FFF2-40B4-BE49-F238E27FC236}">
                <a16:creationId xmlns:a16="http://schemas.microsoft.com/office/drawing/2014/main" id="{3DAAB3E3-2988-43FB-B18F-A9DC9BD2F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868115-1407-4F18-BB6B-B58676D59685}"/>
              </a:ext>
            </a:extLst>
          </p:cNvPr>
          <p:cNvSpPr>
            <a:spLocks noGrp="1"/>
          </p:cNvSpPr>
          <p:nvPr>
            <p:ph type="sldNum" sz="quarter" idx="12"/>
          </p:nvPr>
        </p:nvSpPr>
        <p:spPr/>
        <p:txBody>
          <a:bodyPr/>
          <a:lstStyle/>
          <a:p>
            <a:fld id="{7AE6DC69-0B74-40A2-AFF4-8188368DAA70}" type="slidenum">
              <a:rPr lang="en-US" smtClean="0"/>
              <a:t>‹#›</a:t>
            </a:fld>
            <a:endParaRPr lang="en-US"/>
          </a:p>
        </p:txBody>
      </p:sp>
    </p:spTree>
    <p:extLst>
      <p:ext uri="{BB962C8B-B14F-4D97-AF65-F5344CB8AC3E}">
        <p14:creationId xmlns:p14="http://schemas.microsoft.com/office/powerpoint/2010/main" val="2307345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744E2A-0CBB-468A-A605-809505CF2F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E0855E-381E-489C-8D51-D502E37174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113E3-B9E9-44AA-BC71-383695E880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A2EDE4-DD2B-4D84-8A17-FE36318DFC2A}" type="datetimeFigureOut">
              <a:rPr lang="en-US" smtClean="0"/>
              <a:t>8/3/2022</a:t>
            </a:fld>
            <a:endParaRPr lang="en-US"/>
          </a:p>
        </p:txBody>
      </p:sp>
      <p:sp>
        <p:nvSpPr>
          <p:cNvPr id="5" name="Footer Placeholder 4">
            <a:extLst>
              <a:ext uri="{FF2B5EF4-FFF2-40B4-BE49-F238E27FC236}">
                <a16:creationId xmlns:a16="http://schemas.microsoft.com/office/drawing/2014/main" id="{0D3CC386-4FB1-43D3-AACC-51ED6ECADE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F92BC3-09FB-4060-966D-A53938E779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6DC69-0B74-40A2-AFF4-8188368DAA70}" type="slidenum">
              <a:rPr lang="en-US" smtClean="0"/>
              <a:t>‹#›</a:t>
            </a:fld>
            <a:endParaRPr lang="en-US"/>
          </a:p>
        </p:txBody>
      </p:sp>
    </p:spTree>
    <p:extLst>
      <p:ext uri="{BB962C8B-B14F-4D97-AF65-F5344CB8AC3E}">
        <p14:creationId xmlns:p14="http://schemas.microsoft.com/office/powerpoint/2010/main" val="1312800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6F04EE-A050-45B2-840A-05446D1D20C9}"/>
              </a:ext>
            </a:extLst>
          </p:cNvPr>
          <p:cNvPicPr>
            <a:picLocks noChangeAspect="1"/>
          </p:cNvPicPr>
          <p:nvPr/>
        </p:nvPicPr>
        <p:blipFill>
          <a:blip r:embed="rId2" cstate="print"/>
          <a:stretch>
            <a:fillRect/>
          </a:stretch>
        </p:blipFill>
        <p:spPr>
          <a:xfrm>
            <a:off x="1752600" y="-7257"/>
            <a:ext cx="8610600" cy="6703078"/>
          </a:xfrm>
          <a:prstGeom prst="rect">
            <a:avLst/>
          </a:prstGeom>
        </p:spPr>
      </p:pic>
      <p:sp>
        <p:nvSpPr>
          <p:cNvPr id="2" name="Rectangle 1">
            <a:extLst>
              <a:ext uri="{FF2B5EF4-FFF2-40B4-BE49-F238E27FC236}">
                <a16:creationId xmlns:a16="http://schemas.microsoft.com/office/drawing/2014/main" id="{6C4DFB2B-9C0F-4466-A9F8-09EFEBD120E6}"/>
              </a:ext>
            </a:extLst>
          </p:cNvPr>
          <p:cNvSpPr/>
          <p:nvPr/>
        </p:nvSpPr>
        <p:spPr>
          <a:xfrm>
            <a:off x="1981200" y="487502"/>
            <a:ext cx="8001000" cy="3170099"/>
          </a:xfrm>
          <a:prstGeom prst="rect">
            <a:avLst/>
          </a:prstGeom>
        </p:spPr>
        <p:txBody>
          <a:bodyPr wrap="square">
            <a:spAutoFit/>
          </a:bodyPr>
          <a:lstStyle/>
          <a:p>
            <a:pPr algn="ctr"/>
            <a:r>
              <a:rPr lang="en-US" sz="4400" b="1" dirty="0">
                <a:solidFill>
                  <a:srgbClr val="FF0000"/>
                </a:solidFill>
              </a:rPr>
              <a:t>BA 2</a:t>
            </a:r>
            <a:r>
              <a:rPr lang="en-US" sz="4400" b="1" baseline="30000" dirty="0">
                <a:solidFill>
                  <a:srgbClr val="FF0000"/>
                </a:solidFill>
              </a:rPr>
              <a:t>ND</a:t>
            </a:r>
            <a:r>
              <a:rPr lang="en-US" sz="4400" b="1" dirty="0">
                <a:solidFill>
                  <a:srgbClr val="FF0000"/>
                </a:solidFill>
              </a:rPr>
              <a:t> YEAR</a:t>
            </a:r>
          </a:p>
          <a:p>
            <a:pPr algn="ctr"/>
            <a:r>
              <a:rPr lang="en-US" sz="4400" b="1" dirty="0">
                <a:solidFill>
                  <a:srgbClr val="FF0000"/>
                </a:solidFill>
              </a:rPr>
              <a:t>COURSE CODE MUSA201TH</a:t>
            </a:r>
            <a:r>
              <a:rPr lang="en-US" sz="3200" dirty="0">
                <a:solidFill>
                  <a:srgbClr val="FF0000"/>
                </a:solidFill>
              </a:rPr>
              <a:t> </a:t>
            </a:r>
          </a:p>
          <a:p>
            <a:pPr algn="ctr"/>
            <a:r>
              <a:rPr lang="en-US" sz="2800" dirty="0"/>
              <a:t>Hindustani Music (Vocal/Inst.)</a:t>
            </a:r>
          </a:p>
          <a:p>
            <a:pPr algn="ctr"/>
            <a:r>
              <a:rPr lang="en-US" sz="2800" dirty="0"/>
              <a:t>Theory of Indian Music, Ancient </a:t>
            </a:r>
            <a:r>
              <a:rPr lang="en-US" sz="2800" dirty="0" err="1"/>
              <a:t>Granthas</a:t>
            </a:r>
            <a:r>
              <a:rPr lang="en-US" sz="2800" dirty="0"/>
              <a:t> &amp; Contribution of musicologists. </a:t>
            </a:r>
          </a:p>
          <a:p>
            <a:pPr algn="ctr"/>
            <a:r>
              <a:rPr lang="en-US" sz="2800" dirty="0" err="1"/>
              <a:t>Genaral</a:t>
            </a:r>
            <a:r>
              <a:rPr lang="en-US" sz="2800" dirty="0"/>
              <a:t> discussion and definition of the following: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15A10D-70CA-42CA-8CCA-D0070BA307A6}"/>
              </a:ext>
            </a:extLst>
          </p:cNvPr>
          <p:cNvPicPr>
            <a:picLocks noChangeAspect="1"/>
          </p:cNvPicPr>
          <p:nvPr/>
        </p:nvPicPr>
        <p:blipFill>
          <a:blip r:embed="rId2" cstate="print"/>
          <a:stretch>
            <a:fillRect/>
          </a:stretch>
        </p:blipFill>
        <p:spPr>
          <a:xfrm>
            <a:off x="2514601" y="622048"/>
            <a:ext cx="7197299" cy="5702553"/>
          </a:xfrm>
          <a:prstGeom prst="rect">
            <a:avLst/>
          </a:prstGeom>
        </p:spPr>
      </p:pic>
      <p:sp>
        <p:nvSpPr>
          <p:cNvPr id="5" name="Rectangle 4">
            <a:extLst>
              <a:ext uri="{FF2B5EF4-FFF2-40B4-BE49-F238E27FC236}">
                <a16:creationId xmlns:a16="http://schemas.microsoft.com/office/drawing/2014/main" id="{BE817A82-784A-414A-8508-79A95FEA4B4C}"/>
              </a:ext>
            </a:extLst>
          </p:cNvPr>
          <p:cNvSpPr/>
          <p:nvPr/>
        </p:nvSpPr>
        <p:spPr>
          <a:xfrm>
            <a:off x="2536371" y="3392714"/>
            <a:ext cx="7645042" cy="2123658"/>
          </a:xfrm>
          <a:prstGeom prst="rect">
            <a:avLst/>
          </a:prstGeom>
        </p:spPr>
        <p:txBody>
          <a:bodyPr wrap="none">
            <a:spAutoFit/>
          </a:bodyPr>
          <a:lstStyle/>
          <a:p>
            <a:pPr algn="ctr"/>
            <a:r>
              <a:rPr lang="hi-IN" sz="6600" b="1" dirty="0">
                <a:solidFill>
                  <a:srgbClr val="002060"/>
                </a:solidFill>
              </a:rPr>
              <a:t>मसीतखानी-रजाखानी </a:t>
            </a:r>
            <a:endParaRPr lang="en-US" sz="6600" b="1" dirty="0">
              <a:solidFill>
                <a:srgbClr val="002060"/>
              </a:solidFill>
            </a:endParaRPr>
          </a:p>
          <a:p>
            <a:pPr algn="ctr"/>
            <a:r>
              <a:rPr lang="hi-IN" sz="6600" b="1" dirty="0">
                <a:solidFill>
                  <a:srgbClr val="002060"/>
                </a:solidFill>
              </a:rPr>
              <a:t>गत</a:t>
            </a:r>
            <a:endParaRPr lang="en-US" sz="6600" dirty="0">
              <a:solidFill>
                <a:srgbClr val="002060"/>
              </a:solidFill>
            </a:endParaRPr>
          </a:p>
        </p:txBody>
      </p:sp>
    </p:spTree>
    <p:extLst>
      <p:ext uri="{BB962C8B-B14F-4D97-AF65-F5344CB8AC3E}">
        <p14:creationId xmlns:p14="http://schemas.microsoft.com/office/powerpoint/2010/main" val="2144551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28601"/>
            <a:ext cx="8229600" cy="6629400"/>
          </a:xfrm>
        </p:spPr>
        <p:txBody>
          <a:bodyPr>
            <a:normAutofit fontScale="62500" lnSpcReduction="20000"/>
          </a:bodyPr>
          <a:lstStyle/>
          <a:p>
            <a:r>
              <a:rPr lang="hi-IN" dirty="0"/>
              <a:t>वादन संगीत के क्षेत्र में उस्ताद मसीत खाँ और उस्ताद रज़ा खाँ का नाम विशेष आदर पूर्वक लिया जाता है। उस्ताद मसीत खाँ अपने समय के सुप्रसिद्ध तंत्री वादक हुए हैं। ध्रुपद- धमार के आधार पर इन्होनें विलम्बित लय में गत की एक नवीन शैली का को अविष्कृत एवं विकसित किया। यह गत इन्हीं के नाम पर 'मसीतखानी गत' के रूप में प्रचलित हुई। इनकी शैली दिल्ली या पश्चिमी बाज के नाम से भी जानी जाती है।</a:t>
            </a:r>
            <a:endParaRPr lang="en-US" dirty="0"/>
          </a:p>
          <a:p>
            <a:r>
              <a:rPr lang="hi-IN" dirty="0"/>
              <a:t>मसीतख़ानी गत तीनताल की 12वीं मात्रा से प्रारम्भ होती है जिसमें मिज़राव के बोल निश्चित रहते है। इसके विपरीत अन्य विलम्बित गतों की लय तो मसीतखानी गत की तरह ही रखी जाती है लेकिन इनके बोल निश्चित नहीं होते। मसीतखानी गत के बोल इस प्रकार है:</a:t>
            </a:r>
            <a:endParaRPr lang="en-US" dirty="0"/>
          </a:p>
          <a:p>
            <a:endParaRPr lang="en-US" dirty="0"/>
          </a:p>
          <a:p>
            <a:endParaRPr lang="en-US" dirty="0"/>
          </a:p>
          <a:p>
            <a:endParaRPr lang="en-US" dirty="0"/>
          </a:p>
          <a:p>
            <a:endParaRPr lang="en-US" dirty="0"/>
          </a:p>
          <a:p>
            <a:endParaRPr lang="en-US" dirty="0"/>
          </a:p>
          <a:p>
            <a:endParaRPr lang="en-US" dirty="0"/>
          </a:p>
          <a:p>
            <a:r>
              <a:rPr lang="hi-IN" dirty="0"/>
              <a:t>रजाखानी गत के अविष्कारक उस्ताद रज़ा खाँ एक प्रसिद्ध सितार वादक हुए है। ये उस्ताद मसीत खाँ के शिष्य थे। इनके गुरू उस्ताद मसीत खाँ ने जहां विलम्बित लय में मसीतखानी गत को इजाद किया वहीं उस्ताद रज़ा खाँ ने द्रुत लय में ठुमरी शैली के आधार पर जिस गतशैली का अविष्कार किया वह रज़ाखानी गत के नाम से मशहूर हुई। द्रुत लय में इन्होने गत का नवीन स्वरूप कायम किया।</a:t>
            </a:r>
            <a:r>
              <a:rPr lang="en-US" dirty="0"/>
              <a:t> </a:t>
            </a:r>
          </a:p>
          <a:p>
            <a:r>
              <a:rPr lang="hi-IN" dirty="0"/>
              <a:t>इनका यह बाज या शैली लखनउ बाज के नाम से भी जाना जाता है। रज़ाखानी गत में मसीतखानी गत की तरह गंभीरता नहीं होती। इस गत की प्रकृति व लय चंचल होती है। रज़ाखानी गत की गतकारी में बोलों के कटाव पर विशेष ध्यान दिया जाता है। इस शैली के बोलों के साथ तराना का सामंजस्य भी प्रदर्शित होता है</a:t>
            </a:r>
            <a:endParaRPr lang="en-US" dirty="0"/>
          </a:p>
          <a:p>
            <a:endParaRPr lang="en-US" dirty="0"/>
          </a:p>
        </p:txBody>
      </p:sp>
      <p:graphicFrame>
        <p:nvGraphicFramePr>
          <p:cNvPr id="4" name="Table 3">
            <a:extLst>
              <a:ext uri="{FF2B5EF4-FFF2-40B4-BE49-F238E27FC236}">
                <a16:creationId xmlns:a16="http://schemas.microsoft.com/office/drawing/2014/main" id="{23A35EDA-BD5D-4444-B7D7-B74C157985C1}"/>
              </a:ext>
            </a:extLst>
          </p:cNvPr>
          <p:cNvGraphicFramePr>
            <a:graphicFrameLocks noGrp="1"/>
          </p:cNvGraphicFramePr>
          <p:nvPr>
            <p:extLst/>
          </p:nvPr>
        </p:nvGraphicFramePr>
        <p:xfrm>
          <a:off x="3048000" y="2971800"/>
          <a:ext cx="6096000" cy="91440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169928114"/>
                    </a:ext>
                  </a:extLst>
                </a:gridCol>
                <a:gridCol w="1524000">
                  <a:extLst>
                    <a:ext uri="{9D8B030D-6E8A-4147-A177-3AD203B41FA5}">
                      <a16:colId xmlns:a16="http://schemas.microsoft.com/office/drawing/2014/main" val="303816325"/>
                    </a:ext>
                  </a:extLst>
                </a:gridCol>
                <a:gridCol w="1524000">
                  <a:extLst>
                    <a:ext uri="{9D8B030D-6E8A-4147-A177-3AD203B41FA5}">
                      <a16:colId xmlns:a16="http://schemas.microsoft.com/office/drawing/2014/main" val="2860517461"/>
                    </a:ext>
                  </a:extLst>
                </a:gridCol>
                <a:gridCol w="1524000">
                  <a:extLst>
                    <a:ext uri="{9D8B030D-6E8A-4147-A177-3AD203B41FA5}">
                      <a16:colId xmlns:a16="http://schemas.microsoft.com/office/drawing/2014/main" val="2557241802"/>
                    </a:ext>
                  </a:extLst>
                </a:gridCol>
              </a:tblGrid>
              <a:tr h="370840">
                <a:tc>
                  <a:txBody>
                    <a:bodyPr/>
                    <a:lstStyle/>
                    <a:p>
                      <a:pPr marL="342900" indent="-342900">
                        <a:buAutoNum type="arabicPlain"/>
                      </a:pPr>
                      <a:r>
                        <a:rPr lang="en-US" dirty="0"/>
                        <a:t>2     3     4</a:t>
                      </a:r>
                    </a:p>
                    <a:p>
                      <a:pPr marL="0" indent="0">
                        <a:buNone/>
                      </a:pPr>
                      <a:r>
                        <a:rPr lang="hi-IN" dirty="0"/>
                        <a:t>दा</a:t>
                      </a:r>
                      <a:r>
                        <a:rPr lang="en-US" dirty="0"/>
                        <a:t>  </a:t>
                      </a:r>
                      <a:r>
                        <a:rPr lang="hi-IN" dirty="0"/>
                        <a:t>दा</a:t>
                      </a:r>
                      <a:r>
                        <a:rPr lang="en-US" dirty="0"/>
                        <a:t>   </a:t>
                      </a:r>
                      <a:r>
                        <a:rPr lang="hi-IN" dirty="0"/>
                        <a:t>रा</a:t>
                      </a:r>
                      <a:r>
                        <a:rPr lang="en-US" dirty="0"/>
                        <a:t>   </a:t>
                      </a:r>
                      <a:r>
                        <a:rPr lang="hi-IN" dirty="0"/>
                        <a:t>दिर</a:t>
                      </a:r>
                      <a:r>
                        <a:rPr lang="en-US" dirty="0"/>
                        <a:t> </a:t>
                      </a:r>
                    </a:p>
                  </a:txBody>
                  <a:tcPr/>
                </a:tc>
                <a:tc>
                  <a:txBody>
                    <a:bodyPr/>
                    <a:lstStyle/>
                    <a:p>
                      <a:pPr marL="342900" indent="-342900">
                        <a:buAutoNum type="arabicPlain" startAt="5"/>
                      </a:pPr>
                      <a:r>
                        <a:rPr lang="en-US" dirty="0"/>
                        <a:t>6     7     8</a:t>
                      </a:r>
                    </a:p>
                    <a:p>
                      <a:pPr marL="0" indent="0">
                        <a:buNone/>
                      </a:pPr>
                      <a:r>
                        <a:rPr lang="hi-IN" dirty="0"/>
                        <a:t>दा</a:t>
                      </a:r>
                      <a:r>
                        <a:rPr lang="en-US" dirty="0"/>
                        <a:t>  </a:t>
                      </a:r>
                      <a:r>
                        <a:rPr lang="hi-IN" dirty="0"/>
                        <a:t>दिर</a:t>
                      </a:r>
                      <a:r>
                        <a:rPr lang="en-US" dirty="0"/>
                        <a:t>  </a:t>
                      </a:r>
                      <a:r>
                        <a:rPr lang="hi-IN" dirty="0"/>
                        <a:t>दा</a:t>
                      </a:r>
                      <a:r>
                        <a:rPr lang="en-US" dirty="0"/>
                        <a:t>   </a:t>
                      </a:r>
                      <a:r>
                        <a:rPr lang="hi-IN" dirty="0"/>
                        <a:t>रा</a:t>
                      </a:r>
                      <a:r>
                        <a:rPr lang="en-US" dirty="0"/>
                        <a:t>    </a:t>
                      </a:r>
                    </a:p>
                  </a:txBody>
                  <a:tcPr/>
                </a:tc>
                <a:tc>
                  <a:txBody>
                    <a:bodyPr/>
                    <a:lstStyle/>
                    <a:p>
                      <a:r>
                        <a:rPr lang="en-US" dirty="0"/>
                        <a:t>9   10   11    12</a:t>
                      </a:r>
                    </a:p>
                    <a:p>
                      <a:r>
                        <a:rPr lang="en-US" dirty="0"/>
                        <a:t>                   </a:t>
                      </a:r>
                      <a:r>
                        <a:rPr lang="hi-IN" dirty="0"/>
                        <a:t>दिर दा</a:t>
                      </a:r>
                      <a:r>
                        <a:rPr lang="en-US" dirty="0"/>
                        <a:t>  </a:t>
                      </a:r>
                      <a:r>
                        <a:rPr lang="hi-IN" dirty="0"/>
                        <a:t>दा रा</a:t>
                      </a:r>
                      <a:endParaRPr lang="en-US" dirty="0"/>
                    </a:p>
                  </a:txBody>
                  <a:tcPr/>
                </a:tc>
                <a:tc>
                  <a:txBody>
                    <a:bodyPr/>
                    <a:lstStyle/>
                    <a:p>
                      <a:pPr marL="342900" indent="-342900">
                        <a:buAutoNum type="arabicPlain" startAt="13"/>
                      </a:pPr>
                      <a:r>
                        <a:rPr lang="en-US" dirty="0"/>
                        <a:t>14 15  16</a:t>
                      </a:r>
                    </a:p>
                    <a:p>
                      <a:pPr marL="0" marR="0" lvl="0" indent="0" algn="l" defTabSz="914400" rtl="0" eaLnBrk="1" fontAlgn="auto" latinLnBrk="0" hangingPunct="1">
                        <a:lnSpc>
                          <a:spcPct val="100000"/>
                        </a:lnSpc>
                        <a:spcBef>
                          <a:spcPts val="0"/>
                        </a:spcBef>
                        <a:spcAft>
                          <a:spcPts val="0"/>
                        </a:spcAft>
                        <a:buClrTx/>
                        <a:buSzTx/>
                        <a:buFontTx/>
                        <a:buNone/>
                        <a:tabLst/>
                        <a:defRPr/>
                      </a:pPr>
                      <a:r>
                        <a:rPr lang="hi-IN" dirty="0"/>
                        <a:t>दा</a:t>
                      </a:r>
                      <a:r>
                        <a:rPr lang="en-US" dirty="0"/>
                        <a:t>  </a:t>
                      </a:r>
                      <a:r>
                        <a:rPr lang="hi-IN" dirty="0"/>
                        <a:t>दिर</a:t>
                      </a:r>
                      <a:r>
                        <a:rPr lang="en-US" dirty="0"/>
                        <a:t>  </a:t>
                      </a:r>
                      <a:r>
                        <a:rPr lang="hi-IN" dirty="0"/>
                        <a:t>दा</a:t>
                      </a:r>
                      <a:r>
                        <a:rPr lang="en-US" dirty="0"/>
                        <a:t>   </a:t>
                      </a:r>
                      <a:r>
                        <a:rPr lang="hi-IN" dirty="0"/>
                        <a:t>रा</a:t>
                      </a:r>
                      <a:r>
                        <a:rPr lang="en-US" dirty="0"/>
                        <a:t>    </a:t>
                      </a:r>
                    </a:p>
                    <a:p>
                      <a:pPr marL="0" indent="0">
                        <a:buNone/>
                      </a:pPr>
                      <a:endParaRPr lang="en-US" dirty="0"/>
                    </a:p>
                  </a:txBody>
                  <a:tcPr/>
                </a:tc>
                <a:extLst>
                  <a:ext uri="{0D108BD9-81ED-4DB2-BD59-A6C34878D82A}">
                    <a16:rowId xmlns:a16="http://schemas.microsoft.com/office/drawing/2014/main" val="322537177"/>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386</Words>
  <Application>Microsoft Office PowerPoint</Application>
  <PresentationFormat>Widescreen</PresentationFormat>
  <Paragraphs>32</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2022-08-03T09:56:44Z</dcterms:created>
  <dcterms:modified xsi:type="dcterms:W3CDTF">2022-08-03T09:57:08Z</dcterms:modified>
</cp:coreProperties>
</file>